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9" r:id="rId2"/>
    <p:sldId id="295" r:id="rId3"/>
    <p:sldId id="302" r:id="rId4"/>
    <p:sldId id="294" r:id="rId5"/>
    <p:sldId id="298" r:id="rId6"/>
    <p:sldId id="296" r:id="rId7"/>
    <p:sldId id="305" r:id="rId8"/>
    <p:sldId id="297" r:id="rId9"/>
    <p:sldId id="300" r:id="rId10"/>
    <p:sldId id="299" r:id="rId11"/>
    <p:sldId id="301" r:id="rId12"/>
    <p:sldId id="303" r:id="rId13"/>
    <p:sldId id="304" r:id="rId14"/>
    <p:sldId id="306" r:id="rId15"/>
    <p:sldId id="277"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900"/>
    <a:srgbClr val="F74B3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294" autoAdjust="0"/>
    <p:restoredTop sz="94660"/>
  </p:normalViewPr>
  <p:slideViewPr>
    <p:cSldViewPr snapToGrid="0">
      <p:cViewPr varScale="1">
        <p:scale>
          <a:sx n="73" d="100"/>
          <a:sy n="73" d="100"/>
        </p:scale>
        <p:origin x="-114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6DD2832-1158-4F12-B177-4140459D372B}" type="datetimeFigureOut">
              <a:rPr lang="en-ZA"/>
              <a:pPr>
                <a:defRPr/>
              </a:pPr>
              <a:t>2017/04/12</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ZA"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10767C89-5C5A-4214-BAE4-DACCBE565CD7}" type="slidenum">
              <a:rPr lang="en-ZA"/>
              <a:pPr>
                <a:defRPr/>
              </a:pPr>
              <a:t>‹#›</a:t>
            </a:fld>
            <a:endParaRPr lang="en-Z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198BEE61-F51A-4DD5-A7A5-2271292D859C}" type="slidenum">
              <a:rPr lang="en-ZA" altLang="en-US"/>
              <a:pPr/>
              <a:t>1</a:t>
            </a:fld>
            <a:endParaRPr lang="en-ZA"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Text,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C1D2DCF-1A89-4355-8E89-C2799C3C1056}"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91"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2" r:id="rId14"/>
    <p:sldLayoutId id="2147483893" r:id="rId15"/>
    <p:sldLayoutId id="2147483894" r:id="rId16"/>
  </p:sldLayoutIdLst>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342900" indent="-3429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591670" y="551237"/>
            <a:ext cx="8229600" cy="156966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ZA" altLang="en-US" sz="3200" dirty="0" smtClean="0">
                <a:ln w="0">
                  <a:solidFill>
                    <a:srgbClr val="FF9900"/>
                  </a:solidFill>
                </a:ln>
                <a:solidFill>
                  <a:srgbClr val="FF9900"/>
                </a:solidFill>
                <a:effectLst>
                  <a:reflection blurRad="6350" stA="55000" endA="300" endPos="45500" dir="5400000" sy="-100000" algn="bl" rotWithShape="0"/>
                </a:effectLst>
              </a:rPr>
              <a:t>FINANCING LOCAL GOVERNMENT SERVICES- MUNICIPAL COUNCIL OF MBABANE</a:t>
            </a:r>
          </a:p>
          <a:p>
            <a:pPr>
              <a:defRPr/>
            </a:pPr>
            <a:endParaRPr lang="en-ZA" altLang="en-US" sz="3200" dirty="0" smtClean="0">
              <a:ln w="0">
                <a:solidFill>
                  <a:srgbClr val="FF9900"/>
                </a:solidFill>
              </a:ln>
              <a:solidFill>
                <a:srgbClr val="FF9900"/>
              </a:solidFill>
              <a:effectLst>
                <a:reflection blurRad="6350" stA="55000" endA="300" endPos="45500" dir="5400000" sy="-100000" algn="bl" rotWithShape="0"/>
              </a:effectLst>
            </a:endParaRPr>
          </a:p>
        </p:txBody>
      </p:sp>
      <p:sp>
        <p:nvSpPr>
          <p:cNvPr id="2051" name="TextBox 2"/>
          <p:cNvSpPr txBox="1">
            <a:spLocks noChangeArrowheads="1"/>
          </p:cNvSpPr>
          <p:nvPr/>
        </p:nvSpPr>
        <p:spPr bwMode="auto">
          <a:xfrm>
            <a:off x="93663" y="5029200"/>
            <a:ext cx="4173537" cy="369888"/>
          </a:xfrm>
          <a:prstGeom prst="rect">
            <a:avLst/>
          </a:prstGeom>
          <a:noFill/>
          <a:ln w="9525">
            <a:noFill/>
            <a:miter lim="800000"/>
            <a:headEnd/>
            <a:tailEnd/>
          </a:ln>
        </p:spPr>
        <p:txBody>
          <a:bodyPr wrap="none">
            <a:spAutoFit/>
          </a:bodyPr>
          <a:lstStyle/>
          <a:p>
            <a:r>
              <a:rPr lang="en-ZA" altLang="en-US"/>
              <a:t>PRESENTATION BY : THULANI MAPHALALA </a:t>
            </a:r>
          </a:p>
        </p:txBody>
      </p:sp>
      <p:pic>
        <p:nvPicPr>
          <p:cNvPr id="2052" name="Picture 3"/>
          <p:cNvPicPr>
            <a:picLocks noChangeAspect="1"/>
          </p:cNvPicPr>
          <p:nvPr/>
        </p:nvPicPr>
        <p:blipFill>
          <a:blip r:embed="rId3"/>
          <a:srcRect/>
          <a:stretch>
            <a:fillRect/>
          </a:stretch>
        </p:blipFill>
        <p:spPr bwMode="auto">
          <a:xfrm>
            <a:off x="93663" y="1898650"/>
            <a:ext cx="3725862" cy="2794000"/>
          </a:xfrm>
          <a:prstGeom prst="rect">
            <a:avLst/>
          </a:prstGeom>
          <a:noFill/>
          <a:ln w="9525">
            <a:noFill/>
            <a:miter lim="800000"/>
            <a:headEnd/>
            <a:tailEnd/>
          </a:ln>
        </p:spPr>
      </p:pic>
      <p:pic>
        <p:nvPicPr>
          <p:cNvPr id="2053" name="Picture 5"/>
          <p:cNvPicPr>
            <a:picLocks noChangeAspect="1"/>
          </p:cNvPicPr>
          <p:nvPr/>
        </p:nvPicPr>
        <p:blipFill>
          <a:blip r:embed="rId4"/>
          <a:srcRect/>
          <a:stretch>
            <a:fillRect/>
          </a:stretch>
        </p:blipFill>
        <p:spPr bwMode="auto">
          <a:xfrm>
            <a:off x="4316413" y="1889125"/>
            <a:ext cx="3738562" cy="280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779463" y="1290638"/>
            <a:ext cx="1066800" cy="369887"/>
          </a:xfrm>
          <a:prstGeom prst="rect">
            <a:avLst/>
          </a:prstGeom>
          <a:noFill/>
          <a:ln w="9525">
            <a:noFill/>
            <a:miter lim="800000"/>
            <a:headEnd/>
            <a:tailEnd/>
          </a:ln>
        </p:spPr>
        <p:txBody>
          <a:bodyPr wrap="none">
            <a:spAutoFit/>
          </a:bodyPr>
          <a:lstStyle/>
          <a:p>
            <a:r>
              <a:rPr lang="en-ZA" altLang="en-US"/>
              <a:t>Examples</a:t>
            </a:r>
          </a:p>
        </p:txBody>
      </p:sp>
      <p:pic>
        <p:nvPicPr>
          <p:cNvPr id="11267" name="Picture 2"/>
          <p:cNvPicPr>
            <a:picLocks noChangeAspect="1"/>
          </p:cNvPicPr>
          <p:nvPr/>
        </p:nvPicPr>
        <p:blipFill>
          <a:blip r:embed="rId2"/>
          <a:srcRect l="13235" t="9531" r="12646" b="14392"/>
          <a:stretch>
            <a:fillRect/>
          </a:stretch>
        </p:blipFill>
        <p:spPr bwMode="auto">
          <a:xfrm>
            <a:off x="-390525" y="0"/>
            <a:ext cx="9775825" cy="6272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2"/>
          <a:srcRect l="17157" t="10002" r="15392" b="16751"/>
          <a:stretch>
            <a:fillRect/>
          </a:stretch>
        </p:blipFill>
        <p:spPr bwMode="auto">
          <a:xfrm>
            <a:off x="0" y="0"/>
            <a:ext cx="9251950" cy="6265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p:cNvPicPr>
          <p:nvPr/>
        </p:nvPicPr>
        <p:blipFill>
          <a:blip r:embed="rId2"/>
          <a:srcRect l="13809" t="8984" r="11746" b="12526"/>
          <a:stretch>
            <a:fillRect/>
          </a:stretch>
        </p:blipFill>
        <p:spPr bwMode="auto">
          <a:xfrm>
            <a:off x="0" y="0"/>
            <a:ext cx="9382125" cy="618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srcRect l="15714" t="10762" r="13333" b="5937"/>
          <a:stretch>
            <a:fillRect/>
          </a:stretch>
        </p:blipFill>
        <p:spPr bwMode="auto">
          <a:xfrm>
            <a:off x="0" y="0"/>
            <a:ext cx="9231313" cy="6773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9888" y="1328738"/>
            <a:ext cx="7658100" cy="2308225"/>
          </a:xfrm>
          <a:prstGeom prst="rect">
            <a:avLst/>
          </a:prstGeom>
          <a:noFill/>
        </p:spPr>
        <p:txBody>
          <a:bodyPr wrap="none">
            <a:spAutoFit/>
          </a:bodyPr>
          <a:lstStyle/>
          <a:p>
            <a:pPr>
              <a:defRPr/>
            </a:pPr>
            <a:r>
              <a:rPr lang="en-ZA" b="1" dirty="0"/>
              <a:t>CHALLENGES </a:t>
            </a:r>
          </a:p>
          <a:p>
            <a:pPr>
              <a:defRPr/>
            </a:pPr>
            <a:endParaRPr lang="en-ZA" dirty="0"/>
          </a:p>
          <a:p>
            <a:pPr marL="285750" indent="-285750">
              <a:buFont typeface="Arial" panose="020B0604020202020204" pitchFamily="34" charset="0"/>
              <a:buChar char="•"/>
              <a:defRPr/>
            </a:pPr>
            <a:r>
              <a:rPr lang="en-ZA" dirty="0"/>
              <a:t>Long Land acquisition processes. </a:t>
            </a:r>
          </a:p>
          <a:p>
            <a:pPr>
              <a:defRPr/>
            </a:pPr>
            <a:endParaRPr lang="en-ZA" dirty="0"/>
          </a:p>
          <a:p>
            <a:pPr marL="285750" indent="-285750">
              <a:buFont typeface="Arial" panose="020B0604020202020204" pitchFamily="34" charset="0"/>
              <a:buChar char="•"/>
              <a:defRPr/>
            </a:pPr>
            <a:r>
              <a:rPr lang="en-ZA" dirty="0"/>
              <a:t>Lack of aligned spatial framework-  central government and local authorities.</a:t>
            </a:r>
          </a:p>
          <a:p>
            <a:pPr>
              <a:defRPr/>
            </a:pPr>
            <a:endParaRPr lang="en-ZA" dirty="0"/>
          </a:p>
          <a:p>
            <a:pPr>
              <a:defRPr/>
            </a:pPr>
            <a:endParaRPr lang="en-ZA" dirty="0"/>
          </a:p>
          <a:p>
            <a:pPr>
              <a:defRPr/>
            </a:pPr>
            <a:endParaRPr lang="en-Z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body" sz="half" idx="4294967295"/>
          </p:nvPr>
        </p:nvSpPr>
        <p:spPr bwMode="auto">
          <a:xfrm>
            <a:off x="595313" y="2019300"/>
            <a:ext cx="3898900" cy="3940175"/>
          </a:xfrm>
          <a:prstGeom prst="rect">
            <a:avLst/>
          </a:prstGeom>
          <a:noFill/>
          <a:ln>
            <a:miter lim="800000"/>
            <a:headEnd/>
            <a:tailEnd/>
          </a:ln>
        </p:spPr>
        <p:txBody>
          <a:bodyPr/>
          <a:lstStyle/>
          <a:p>
            <a:pPr marL="400050" indent="-400050" eaLnBrk="1" hangingPunct="1">
              <a:buFontTx/>
              <a:buNone/>
            </a:pPr>
            <a:endParaRPr lang="en-ZA" altLang="en-US" sz="1900" smtClean="0">
              <a:solidFill>
                <a:srgbClr val="0033CC"/>
              </a:solidFill>
            </a:endParaRPr>
          </a:p>
          <a:p>
            <a:pPr marL="400050" indent="-400050" eaLnBrk="1" hangingPunct="1">
              <a:buFontTx/>
              <a:buNone/>
            </a:pPr>
            <a:endParaRPr lang="en-ZA" altLang="en-US" sz="1900" smtClean="0">
              <a:solidFill>
                <a:srgbClr val="0033CC"/>
              </a:solidFill>
            </a:endParaRPr>
          </a:p>
          <a:p>
            <a:pPr marL="400050" indent="-400050" eaLnBrk="1" hangingPunct="1">
              <a:buFont typeface="Wingdings" pitchFamily="2" charset="2"/>
              <a:buNone/>
            </a:pPr>
            <a:endParaRPr lang="en-GB" altLang="en-US" sz="1900" b="1" u="sng" smtClean="0">
              <a:solidFill>
                <a:srgbClr val="0033CC"/>
              </a:solidFill>
            </a:endParaRPr>
          </a:p>
        </p:txBody>
      </p:sp>
      <p:sp>
        <p:nvSpPr>
          <p:cNvPr id="1638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1" hangingPunct="1">
              <a:tabLst>
                <a:tab pos="831850" algn="dec"/>
              </a:tabLst>
            </a:pPr>
            <a:endParaRPr lang="en-US" altLang="en-US">
              <a:solidFill>
                <a:srgbClr val="000000"/>
              </a:solidFill>
              <a:latin typeface="Arial" charset="0"/>
              <a:cs typeface="Arial" charset="0"/>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srcRect l="30000" t="9111" r="30000" b="17557"/>
          <a:stretch>
            <a:fillRect/>
          </a:stretch>
        </p:blipFill>
        <p:spPr bwMode="auto">
          <a:xfrm>
            <a:off x="1905000" y="579438"/>
            <a:ext cx="4914900" cy="5630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2"/>
          <a:srcRect/>
          <a:stretch>
            <a:fillRect/>
          </a:stretch>
        </p:blipFill>
        <p:spPr bwMode="auto">
          <a:xfrm>
            <a:off x="1357313" y="612775"/>
            <a:ext cx="5997575" cy="535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73125"/>
            <a:ext cx="8364538" cy="4524375"/>
          </a:xfrm>
          <a:prstGeom prst="rect">
            <a:avLst/>
          </a:prstGeom>
          <a:noFill/>
        </p:spPr>
        <p:txBody>
          <a:bodyPr>
            <a:spAutoFit/>
          </a:bodyPr>
          <a:lstStyle/>
          <a:p>
            <a:pPr>
              <a:defRPr/>
            </a:pPr>
            <a:r>
              <a:rPr lang="en-ZA" b="1" dirty="0"/>
              <a:t>INTRODUCTION</a:t>
            </a:r>
          </a:p>
          <a:p>
            <a:pPr>
              <a:defRPr/>
            </a:pPr>
            <a:endParaRPr lang="en-ZA" b="1" dirty="0"/>
          </a:p>
          <a:p>
            <a:pPr marL="285750" indent="-285750">
              <a:buFont typeface="Arial" panose="020B0604020202020204" pitchFamily="34" charset="0"/>
              <a:buChar char="•"/>
              <a:defRPr/>
            </a:pPr>
            <a:r>
              <a:rPr lang="en-ZA" dirty="0"/>
              <a:t>In 2016 the Municipality conducted a baseline survey on land leasing in the city. </a:t>
            </a:r>
          </a:p>
          <a:p>
            <a:pPr>
              <a:defRPr/>
            </a:pPr>
            <a:endParaRPr lang="en-ZA" dirty="0"/>
          </a:p>
          <a:p>
            <a:pPr marL="285750" indent="-285750">
              <a:buFont typeface="Arial" panose="020B0604020202020204" pitchFamily="34" charset="0"/>
              <a:buChar char="•"/>
              <a:defRPr/>
            </a:pPr>
            <a:r>
              <a:rPr lang="en-ZA" dirty="0"/>
              <a:t>The Municipal Council of Mbabane has identified land as the single and most important  resource through which it can promote development and influence or generate employment for the welfare of its people.</a:t>
            </a:r>
          </a:p>
          <a:p>
            <a:pPr>
              <a:defRPr/>
            </a:pPr>
            <a:endParaRPr lang="en-ZA" b="1" dirty="0"/>
          </a:p>
          <a:p>
            <a:pPr>
              <a:defRPr/>
            </a:pPr>
            <a:r>
              <a:rPr lang="en-GB" b="1" dirty="0"/>
              <a:t>Section 65 </a:t>
            </a:r>
            <a:r>
              <a:rPr lang="en-GB" dirty="0"/>
              <a:t>of the Urban Government Act No. 8 of 1969</a:t>
            </a:r>
          </a:p>
          <a:p>
            <a:pPr>
              <a:defRPr/>
            </a:pPr>
            <a:endParaRPr lang="en-ZA" dirty="0"/>
          </a:p>
          <a:p>
            <a:pPr>
              <a:defRPr/>
            </a:pPr>
            <a:r>
              <a:rPr lang="en-GB" dirty="0"/>
              <a:t>(3) The approval of the Minister shall not be required and shall not apply;</a:t>
            </a:r>
          </a:p>
          <a:p>
            <a:pPr>
              <a:defRPr/>
            </a:pPr>
            <a:endParaRPr lang="en-GB" dirty="0"/>
          </a:p>
          <a:p>
            <a:pPr>
              <a:defRPr/>
            </a:pPr>
            <a:r>
              <a:rPr lang="en-GB" b="1" i="1" dirty="0"/>
              <a:t>	(a)In respect of a lease for a period not exceeding two years </a:t>
            </a:r>
            <a:r>
              <a:rPr lang="en-GB" i="1" dirty="0"/>
              <a:t>.</a:t>
            </a:r>
            <a:endParaRPr lang="en-ZA" i="1" dirty="0"/>
          </a:p>
          <a:p>
            <a:pPr>
              <a:defRPr/>
            </a:pPr>
            <a:endParaRPr lang="en-ZA" i="1" dirty="0"/>
          </a:p>
          <a:p>
            <a:pPr>
              <a:defRPr/>
            </a:pPr>
            <a:endParaRPr lang="en-ZA" dirty="0"/>
          </a:p>
          <a:p>
            <a:pPr marL="285750" indent="-285750">
              <a:buFont typeface="Arial" panose="020B0604020202020204" pitchFamily="34" charset="0"/>
              <a:buChar char="•"/>
              <a:defRPr/>
            </a:pPr>
            <a:r>
              <a:rPr lang="en-ZA" dirty="0"/>
              <a:t>Above Legal framework defines ‘short term leasing, </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04863"/>
            <a:ext cx="8539163" cy="5526087"/>
          </a:xfrm>
          <a:prstGeom prst="rect">
            <a:avLst/>
          </a:prstGeom>
        </p:spPr>
        <p:txBody>
          <a:bodyPr>
            <a:spAutoFit/>
          </a:bodyPr>
          <a:lstStyle/>
          <a:p>
            <a:pPr>
              <a:lnSpc>
                <a:spcPct val="107000"/>
              </a:lnSpc>
              <a:spcAft>
                <a:spcPts val="0"/>
              </a:spcAft>
              <a:defRPr/>
            </a:pPr>
            <a:r>
              <a:rPr lang="en-US" b="1" dirty="0">
                <a:latin typeface="Arial" panose="020B0604020202020204" pitchFamily="34" charset="0"/>
                <a:ea typeface="Calibri" panose="020F0502020204030204" pitchFamily="34" charset="0"/>
                <a:cs typeface="Times New Roman" panose="02020603050405020304" pitchFamily="18" charset="0"/>
              </a:rPr>
              <a:t>LEASING OF LAND: CONDITIONS</a:t>
            </a:r>
          </a:p>
          <a:p>
            <a:pPr>
              <a:lnSpc>
                <a:spcPct val="107000"/>
              </a:lnSpc>
              <a:spcAft>
                <a:spcPts val="0"/>
              </a:spcAft>
              <a:defRPr/>
            </a:pPr>
            <a:endParaRPr lang="en-ZA" sz="1600" dirty="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defRPr/>
            </a:pPr>
            <a:r>
              <a:rPr lang="en-US" dirty="0">
                <a:latin typeface="Arial" panose="020B0604020202020204" pitchFamily="34" charset="0"/>
                <a:ea typeface="Calibri" panose="020F0502020204030204" pitchFamily="34" charset="0"/>
                <a:cs typeface="Times New Roman" panose="02020603050405020304" pitchFamily="18" charset="0"/>
              </a:rPr>
              <a:t>Land shall be leased on a short-term basis (two years) subject to </a:t>
            </a:r>
            <a:r>
              <a:rPr lang="en-US" dirty="0">
                <a:latin typeface="Arial" panose="020B0604020202020204" pitchFamily="34" charset="0"/>
                <a:ea typeface="Calibri" panose="020F0502020204030204" pitchFamily="34" charset="0"/>
                <a:cs typeface="Times New Roman" panose="02020603050405020304" pitchFamily="18" charset="0"/>
              </a:rPr>
              <a:t>renewal</a:t>
            </a:r>
            <a:r>
              <a:rPr lang="en-US" dirty="0">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0"/>
              </a:spcAft>
              <a:defRPr/>
            </a:pPr>
            <a:endParaRPr lang="en-ZA" sz="1600" dirty="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defRPr/>
            </a:pPr>
            <a:r>
              <a:rPr lang="en-US" dirty="0">
                <a:latin typeface="Arial" panose="020B0604020202020204" pitchFamily="34" charset="0"/>
                <a:ea typeface="Calibri" panose="020F0502020204030204" pitchFamily="34" charset="0"/>
                <a:cs typeface="Times New Roman" panose="02020603050405020304" pitchFamily="18" charset="0"/>
              </a:rPr>
              <a:t>Applicants for land lease should be aware that Council does not intend this to be in any way a route to the ultimate ownership of a site.</a:t>
            </a:r>
          </a:p>
          <a:p>
            <a:pPr>
              <a:lnSpc>
                <a:spcPct val="107000"/>
              </a:lnSpc>
              <a:spcAft>
                <a:spcPts val="0"/>
              </a:spcAft>
              <a:defRPr/>
            </a:pPr>
            <a:endParaRPr lang="en-ZA" sz="1600" dirty="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defRPr/>
            </a:pPr>
            <a:r>
              <a:rPr lang="en-US" dirty="0">
                <a:latin typeface="Arial" panose="020B0604020202020204" pitchFamily="34" charset="0"/>
                <a:ea typeface="Calibri" panose="020F0502020204030204" pitchFamily="34" charset="0"/>
                <a:cs typeface="Times New Roman" panose="02020603050405020304" pitchFamily="18" charset="0"/>
              </a:rPr>
              <a:t>A person, individual, association or company shall express interest in acquiring land through the filling and submission of a land lease application form, for assessment of the application.</a:t>
            </a:r>
          </a:p>
          <a:p>
            <a:pPr>
              <a:lnSpc>
                <a:spcPct val="107000"/>
              </a:lnSpc>
              <a:spcAft>
                <a:spcPts val="0"/>
              </a:spcAft>
              <a:defRPr/>
            </a:pPr>
            <a:endParaRPr lang="en-ZA" sz="1600" dirty="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defRPr/>
            </a:pPr>
            <a:r>
              <a:rPr lang="en-US" dirty="0">
                <a:latin typeface="Arial" panose="020B0604020202020204" pitchFamily="34" charset="0"/>
                <a:ea typeface="Calibri" panose="020F0502020204030204" pitchFamily="34" charset="0"/>
                <a:cs typeface="Times New Roman" panose="02020603050405020304" pitchFamily="18" charset="0"/>
              </a:rPr>
              <a:t>Only </a:t>
            </a:r>
            <a:r>
              <a:rPr lang="en-US" b="1" dirty="0">
                <a:latin typeface="Arial" panose="020B0604020202020204" pitchFamily="34" charset="0"/>
                <a:ea typeface="Calibri" panose="020F0502020204030204" pitchFamily="34" charset="0"/>
                <a:cs typeface="Times New Roman" panose="02020603050405020304" pitchFamily="18" charset="0"/>
              </a:rPr>
              <a:t>temporal structures </a:t>
            </a:r>
            <a:r>
              <a:rPr lang="en-US" dirty="0">
                <a:latin typeface="Arial" panose="020B0604020202020204" pitchFamily="34" charset="0"/>
                <a:ea typeface="Calibri" panose="020F0502020204030204" pitchFamily="34" charset="0"/>
                <a:cs typeface="Times New Roman" panose="02020603050405020304" pitchFamily="18" charset="0"/>
              </a:rPr>
              <a:t>will be allowed, and structures to be constructed will be subject.</a:t>
            </a:r>
          </a:p>
          <a:p>
            <a:pPr>
              <a:lnSpc>
                <a:spcPct val="107000"/>
              </a:lnSpc>
              <a:spcAft>
                <a:spcPts val="0"/>
              </a:spcAft>
              <a:defRPr/>
            </a:pPr>
            <a:endParaRPr lang="en-ZA" sz="1600" dirty="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defRPr/>
            </a:pPr>
            <a:r>
              <a:rPr lang="en-US" dirty="0">
                <a:latin typeface="Arial" panose="020B0604020202020204" pitchFamily="34" charset="0"/>
                <a:ea typeface="Calibri" panose="020F0502020204030204" pitchFamily="34" charset="0"/>
                <a:cs typeface="Times New Roman" panose="02020603050405020304" pitchFamily="18" charset="0"/>
              </a:rPr>
              <a:t>Compliance with </a:t>
            </a:r>
            <a:r>
              <a:rPr lang="en-ZA" dirty="0">
                <a:latin typeface="Arial" panose="020B0604020202020204" pitchFamily="34" charset="0"/>
                <a:ea typeface="Calibri" panose="020F0502020204030204" pitchFamily="34" charset="0"/>
                <a:cs typeface="Times New Roman" panose="02020603050405020304" pitchFamily="18" charset="0"/>
              </a:rPr>
              <a:t>relevant Municipal legislation.</a:t>
            </a:r>
          </a:p>
          <a:p>
            <a:pPr marL="285750" indent="-285750">
              <a:lnSpc>
                <a:spcPct val="107000"/>
              </a:lnSpc>
              <a:spcAft>
                <a:spcPts val="0"/>
              </a:spcAft>
              <a:buFont typeface="Arial" panose="020B0604020202020204" pitchFamily="34" charset="0"/>
              <a:buChar char="•"/>
              <a:defRPr/>
            </a:pPr>
            <a:endParaRPr lang="en-ZA" sz="16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defRPr/>
            </a:pPr>
            <a:r>
              <a:rPr lang="en-US" dirty="0">
                <a:latin typeface="Arial" panose="020B0604020202020204" pitchFamily="34" charset="0"/>
                <a:ea typeface="Calibri" panose="020F0502020204030204" pitchFamily="34" charset="0"/>
                <a:cs typeface="Times New Roman" panose="02020603050405020304" pitchFamily="18" charset="0"/>
              </a:rPr>
              <a:t>The primary considerations when determining the term of any lease are the nature and significance of the proposed permitted use and development under the lease.</a:t>
            </a:r>
            <a:endParaRPr lang="en-ZA" sz="1600" dirty="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62050"/>
            <a:ext cx="7327900" cy="4800600"/>
          </a:xfrm>
          <a:prstGeom prst="rect">
            <a:avLst/>
          </a:prstGeom>
        </p:spPr>
        <p:txBody>
          <a:bodyPr>
            <a:spAutoFit/>
          </a:bodyPr>
          <a:lstStyle/>
          <a:p>
            <a:pPr>
              <a:defRPr/>
            </a:pPr>
            <a:r>
              <a:rPr lang="en-ZA" b="1" dirty="0"/>
              <a:t>LEASE CATEGORIES</a:t>
            </a:r>
          </a:p>
          <a:p>
            <a:pPr>
              <a:defRPr/>
            </a:pPr>
            <a:endParaRPr lang="en-ZA" dirty="0"/>
          </a:p>
          <a:p>
            <a:pPr>
              <a:defRPr/>
            </a:pPr>
            <a:r>
              <a:rPr lang="en-ZA" b="1" i="1" dirty="0">
                <a:solidFill>
                  <a:srgbClr val="FF0000"/>
                </a:solidFill>
              </a:rPr>
              <a:t>66 </a:t>
            </a:r>
            <a:r>
              <a:rPr lang="en-ZA" b="1" i="1" dirty="0">
                <a:solidFill>
                  <a:srgbClr val="FF0000"/>
                </a:solidFill>
              </a:rPr>
              <a:t>short term </a:t>
            </a:r>
          </a:p>
          <a:p>
            <a:pPr>
              <a:defRPr/>
            </a:pPr>
            <a:r>
              <a:rPr lang="en-ZA" b="1" i="1" dirty="0">
                <a:solidFill>
                  <a:srgbClr val="FF0000"/>
                </a:solidFill>
              </a:rPr>
              <a:t>Leases </a:t>
            </a:r>
            <a:endParaRPr lang="en-ZA" b="1" i="1" dirty="0">
              <a:solidFill>
                <a:srgbClr val="FF0000"/>
              </a:solidFill>
            </a:endParaRPr>
          </a:p>
          <a:p>
            <a:pPr>
              <a:defRPr/>
            </a:pPr>
            <a:endParaRPr lang="en-ZA" b="1" i="1" dirty="0">
              <a:solidFill>
                <a:srgbClr val="FF0000"/>
              </a:solidFill>
            </a:endParaRPr>
          </a:p>
          <a:p>
            <a:pPr>
              <a:defRPr/>
            </a:pPr>
            <a:r>
              <a:rPr lang="en-ZA" b="1" i="1" dirty="0"/>
              <a:t>Medium- Businesses </a:t>
            </a:r>
          </a:p>
          <a:p>
            <a:pPr marL="285750" indent="-285750">
              <a:buFont typeface="Arial" panose="020B0604020202020204" pitchFamily="34" charset="0"/>
              <a:buChar char="•"/>
              <a:defRPr/>
            </a:pPr>
            <a:r>
              <a:rPr lang="en-ZA" dirty="0"/>
              <a:t>Car Washes </a:t>
            </a:r>
          </a:p>
          <a:p>
            <a:pPr marL="285750" indent="-285750">
              <a:buFont typeface="Arial" panose="020B0604020202020204" pitchFamily="34" charset="0"/>
              <a:buChar char="•"/>
              <a:defRPr/>
            </a:pPr>
            <a:r>
              <a:rPr lang="en-ZA" dirty="0"/>
              <a:t>Block yards </a:t>
            </a:r>
          </a:p>
          <a:p>
            <a:pPr marL="285750" indent="-285750">
              <a:buFont typeface="Arial" panose="020B0604020202020204" pitchFamily="34" charset="0"/>
              <a:buChar char="•"/>
              <a:defRPr/>
            </a:pPr>
            <a:r>
              <a:rPr lang="en-ZA" dirty="0"/>
              <a:t>Concrete Pillars </a:t>
            </a:r>
          </a:p>
          <a:p>
            <a:pPr marL="285750" indent="-285750">
              <a:buFont typeface="Arial" panose="020B0604020202020204" pitchFamily="34" charset="0"/>
              <a:buChar char="•"/>
              <a:defRPr/>
            </a:pPr>
            <a:r>
              <a:rPr lang="en-ZA" dirty="0"/>
              <a:t>Nurseries </a:t>
            </a:r>
          </a:p>
          <a:p>
            <a:pPr marL="285750" indent="-285750">
              <a:buFont typeface="Arial" panose="020B0604020202020204" pitchFamily="34" charset="0"/>
              <a:buChar char="•"/>
              <a:defRPr/>
            </a:pPr>
            <a:r>
              <a:rPr lang="en-ZA" dirty="0"/>
              <a:t>Treated Poles </a:t>
            </a:r>
          </a:p>
          <a:p>
            <a:pPr>
              <a:defRPr/>
            </a:pPr>
            <a:endParaRPr lang="en-ZA" dirty="0"/>
          </a:p>
          <a:p>
            <a:pPr>
              <a:defRPr/>
            </a:pPr>
            <a:r>
              <a:rPr lang="en-ZA" b="1" i="1" dirty="0"/>
              <a:t>Small – Businesses </a:t>
            </a:r>
          </a:p>
          <a:p>
            <a:pPr marL="285750" indent="-285750">
              <a:buFont typeface="Arial" panose="020B0604020202020204" pitchFamily="34" charset="0"/>
              <a:buChar char="•"/>
              <a:defRPr/>
            </a:pPr>
            <a:r>
              <a:rPr lang="en-ZA" dirty="0"/>
              <a:t>Clock rooms </a:t>
            </a:r>
          </a:p>
          <a:p>
            <a:pPr marL="285750" indent="-285750">
              <a:buFont typeface="Arial" panose="020B0604020202020204" pitchFamily="34" charset="0"/>
              <a:buChar char="•"/>
              <a:defRPr/>
            </a:pPr>
            <a:r>
              <a:rPr lang="en-ZA" dirty="0"/>
              <a:t>Photocopiers </a:t>
            </a:r>
          </a:p>
          <a:p>
            <a:pPr marL="285750" indent="-285750">
              <a:buFont typeface="Arial" panose="020B0604020202020204" pitchFamily="34" charset="0"/>
              <a:buChar char="•"/>
              <a:defRPr/>
            </a:pPr>
            <a:r>
              <a:rPr lang="en-ZA" dirty="0"/>
              <a:t>Tuck Shops</a:t>
            </a:r>
          </a:p>
          <a:p>
            <a:pPr marL="285750" indent="-285750">
              <a:buFont typeface="Arial" panose="020B0604020202020204" pitchFamily="34" charset="0"/>
              <a:buChar char="•"/>
              <a:defRPr/>
            </a:pPr>
            <a:r>
              <a:rPr lang="en-ZA" dirty="0"/>
              <a:t>Fruit and vegies </a:t>
            </a:r>
          </a:p>
        </p:txBody>
      </p:sp>
      <p:pic>
        <p:nvPicPr>
          <p:cNvPr id="7171" name="Picture 2"/>
          <p:cNvPicPr>
            <a:picLocks noChangeAspect="1"/>
          </p:cNvPicPr>
          <p:nvPr/>
        </p:nvPicPr>
        <p:blipFill>
          <a:blip r:embed="rId2"/>
          <a:srcRect/>
          <a:stretch>
            <a:fillRect/>
          </a:stretch>
        </p:blipFill>
        <p:spPr bwMode="auto">
          <a:xfrm>
            <a:off x="2894013" y="1162050"/>
            <a:ext cx="5522912" cy="4141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9888" y="1328738"/>
            <a:ext cx="4887912" cy="4246562"/>
          </a:xfrm>
          <a:prstGeom prst="rect">
            <a:avLst/>
          </a:prstGeom>
          <a:noFill/>
        </p:spPr>
        <p:txBody>
          <a:bodyPr wrap="none">
            <a:spAutoFit/>
          </a:bodyPr>
          <a:lstStyle/>
          <a:p>
            <a:pPr>
              <a:defRPr/>
            </a:pPr>
            <a:r>
              <a:rPr lang="en-ZA" b="1" dirty="0"/>
              <a:t>CHALLENGES </a:t>
            </a:r>
          </a:p>
          <a:p>
            <a:pPr>
              <a:defRPr/>
            </a:pPr>
            <a:endParaRPr lang="en-ZA" dirty="0"/>
          </a:p>
          <a:p>
            <a:pPr marL="285750" indent="-285750">
              <a:buFont typeface="Arial" panose="020B0604020202020204" pitchFamily="34" charset="0"/>
              <a:buChar char="•"/>
              <a:defRPr/>
            </a:pPr>
            <a:r>
              <a:rPr lang="en-ZA" dirty="0"/>
              <a:t>Entitlement over land</a:t>
            </a:r>
          </a:p>
          <a:p>
            <a:pPr>
              <a:defRPr/>
            </a:pPr>
            <a:endParaRPr lang="en-ZA" dirty="0"/>
          </a:p>
          <a:p>
            <a:pPr marL="285750" indent="-285750">
              <a:buFont typeface="Arial" panose="020B0604020202020204" pitchFamily="34" charset="0"/>
              <a:buChar char="•"/>
              <a:defRPr/>
            </a:pPr>
            <a:r>
              <a:rPr lang="en-ZA" dirty="0"/>
              <a:t>Non compliance to building materials required.</a:t>
            </a:r>
          </a:p>
          <a:p>
            <a:pPr>
              <a:defRPr/>
            </a:pPr>
            <a:endParaRPr lang="en-ZA" dirty="0"/>
          </a:p>
          <a:p>
            <a:pPr marL="285750" indent="-285750">
              <a:buFont typeface="Arial" panose="020B0604020202020204" pitchFamily="34" charset="0"/>
              <a:buChar char="•"/>
              <a:defRPr/>
            </a:pPr>
            <a:r>
              <a:rPr lang="en-ZA" dirty="0"/>
              <a:t>Payments of rentals </a:t>
            </a:r>
          </a:p>
          <a:p>
            <a:pPr marL="285750" indent="-285750">
              <a:buFont typeface="Arial" panose="020B0604020202020204" pitchFamily="34" charset="0"/>
              <a:buChar char="•"/>
              <a:defRPr/>
            </a:pPr>
            <a:endParaRPr lang="en-ZA" dirty="0"/>
          </a:p>
          <a:p>
            <a:pPr marL="285750" indent="-285750">
              <a:buFont typeface="Arial" panose="020B0604020202020204" pitchFamily="34" charset="0"/>
              <a:buChar char="•"/>
              <a:defRPr/>
            </a:pPr>
            <a:r>
              <a:rPr lang="en-ZA" dirty="0"/>
              <a:t>Additional items than  applied for. </a:t>
            </a:r>
          </a:p>
          <a:p>
            <a:pPr marL="285750" indent="-285750">
              <a:buFont typeface="Arial" panose="020B0604020202020204" pitchFamily="34" charset="0"/>
              <a:buChar char="•"/>
              <a:defRPr/>
            </a:pPr>
            <a:endParaRPr lang="en-ZA" dirty="0"/>
          </a:p>
          <a:p>
            <a:pPr marL="285750" indent="-285750">
              <a:buFont typeface="Arial" panose="020B0604020202020204" pitchFamily="34" charset="0"/>
              <a:buChar char="•"/>
              <a:defRPr/>
            </a:pPr>
            <a:r>
              <a:rPr lang="en-ZA" dirty="0"/>
              <a:t>Lack of diversity in business from applicants.</a:t>
            </a:r>
          </a:p>
          <a:p>
            <a:pPr marL="285750" indent="-285750">
              <a:buFont typeface="Arial" panose="020B0604020202020204" pitchFamily="34" charset="0"/>
              <a:buChar char="•"/>
              <a:defRPr/>
            </a:pPr>
            <a:endParaRPr lang="en-ZA" dirty="0"/>
          </a:p>
          <a:p>
            <a:pPr marL="285750" indent="-285750">
              <a:buFont typeface="Arial" panose="020B0604020202020204" pitchFamily="34" charset="0"/>
              <a:buChar char="•"/>
              <a:defRPr/>
            </a:pPr>
            <a:r>
              <a:rPr lang="en-ZA" dirty="0"/>
              <a:t>Land speculation </a:t>
            </a:r>
          </a:p>
          <a:p>
            <a:pPr marL="285750" indent="-285750">
              <a:buFont typeface="Arial" panose="020B0604020202020204" pitchFamily="34" charset="0"/>
              <a:buChar char="•"/>
              <a:defRPr/>
            </a:pPr>
            <a:endParaRPr lang="en-ZA" dirty="0"/>
          </a:p>
          <a:p>
            <a:pPr>
              <a:defRPr/>
            </a:pPr>
            <a:endParaRPr lang="en-Z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820738" y="887413"/>
            <a:ext cx="5626100" cy="369887"/>
          </a:xfrm>
          <a:prstGeom prst="rect">
            <a:avLst/>
          </a:prstGeom>
          <a:noFill/>
          <a:ln w="9525">
            <a:noFill/>
            <a:miter lim="800000"/>
            <a:headEnd/>
            <a:tailEnd/>
          </a:ln>
        </p:spPr>
        <p:txBody>
          <a:bodyPr wrap="none">
            <a:spAutoFit/>
          </a:bodyPr>
          <a:lstStyle/>
          <a:p>
            <a:r>
              <a:rPr lang="en-ZA" altLang="en-US" b="1"/>
              <a:t>GOVERNMENT LAND FOR PUBLIC PRIVATE PARTNERSHIP </a:t>
            </a:r>
          </a:p>
        </p:txBody>
      </p:sp>
      <p:sp>
        <p:nvSpPr>
          <p:cNvPr id="9219" name="Rectangle 2"/>
          <p:cNvSpPr>
            <a:spLocks noChangeArrowheads="1"/>
          </p:cNvSpPr>
          <p:nvPr/>
        </p:nvSpPr>
        <p:spPr bwMode="auto">
          <a:xfrm>
            <a:off x="820738" y="1506538"/>
            <a:ext cx="7408862" cy="4524375"/>
          </a:xfrm>
          <a:prstGeom prst="rect">
            <a:avLst/>
          </a:prstGeom>
          <a:noFill/>
          <a:ln w="9525">
            <a:noFill/>
            <a:miter lim="800000"/>
            <a:headEnd/>
            <a:tailEnd/>
          </a:ln>
        </p:spPr>
        <p:txBody>
          <a:bodyPr>
            <a:spAutoFit/>
          </a:bodyPr>
          <a:lstStyle/>
          <a:p>
            <a:pPr algn="just"/>
            <a:r>
              <a:rPr lang="en-ZA" altLang="en-US"/>
              <a:t>In Mbabane 36%  of land belongs to Government. To improve Council  leverage in the engagement of private developers  it is desirable that the land parcels be transferred to council.</a:t>
            </a:r>
          </a:p>
          <a:p>
            <a:pPr algn="just"/>
            <a:endParaRPr lang="en-ZA" altLang="en-US"/>
          </a:p>
          <a:p>
            <a:pPr algn="just"/>
            <a:r>
              <a:rPr lang="en-ZA" altLang="en-US"/>
              <a:t>The Local Economic Development thrust has five pillars. One of these pillars is Public Private Partnerships (PPPs). Public Private Partnerships provide a means of cooperation between public and private sector for development and/ or operation of infrastructure and provision of services, help improve quality and efficiency of public services, provide the necessary resources to cover investment needs and also provide a means to harness private sector investment, in particular private finance and the related operational efficiencies in the provision of public assets and services. </a:t>
            </a:r>
          </a:p>
          <a:p>
            <a:pPr algn="just"/>
            <a:endParaRPr lang="en-ZA" altLang="en-US"/>
          </a:p>
          <a:p>
            <a:pPr algn="just"/>
            <a:r>
              <a:rPr lang="en-ZA" altLang="en-US"/>
              <a:t>PPPs at the local level are used as one of the avenues by local authorities to enhance their revenue base and strengthen their relationship with the private sector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304800" y="1982788"/>
            <a:ext cx="8099425" cy="2124075"/>
          </a:xfrm>
          <a:prstGeom prst="rect">
            <a:avLst/>
          </a:prstGeom>
          <a:noFill/>
          <a:ln w="9525">
            <a:noFill/>
            <a:miter lim="800000"/>
            <a:headEnd/>
            <a:tailEnd/>
          </a:ln>
        </p:spPr>
        <p:txBody>
          <a:bodyPr>
            <a:spAutoFit/>
          </a:bodyPr>
          <a:lstStyle/>
          <a:p>
            <a:pPr algn="ctr"/>
            <a:r>
              <a:rPr lang="en-ZA" altLang="en-US" sz="4400" b="1">
                <a:solidFill>
                  <a:srgbClr val="FF9900"/>
                </a:solidFill>
              </a:rPr>
              <a:t>EXAMPLES MUNICIPAL COUNCIL </a:t>
            </a:r>
          </a:p>
          <a:p>
            <a:pPr algn="ctr"/>
            <a:r>
              <a:rPr lang="en-ZA" altLang="en-US" sz="4400" b="1">
                <a:solidFill>
                  <a:srgbClr val="FF9900"/>
                </a:solidFill>
              </a:rPr>
              <a:t>OF MBABANE IS CURRENTLY WORKING ON   </a:t>
            </a:r>
          </a:p>
        </p:txBody>
      </p:sp>
    </p:spTree>
  </p:cSld>
  <p:clrMapOvr>
    <a:masterClrMapping/>
  </p:clrMapOvr>
  <p:transition spd="slow">
    <p:blinds/>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cm powerpoint template 3 [Compatibility Mode]" id="{5E92011D-3042-4199-8991-43671E898615}" vid="{6E8735CB-1425-4DEC-9E75-3D1FE63E9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4790</TotalTime>
  <Words>464</Words>
  <Application>Microsoft Office PowerPoint</Application>
  <PresentationFormat>On-screen Show (4:3)</PresentationFormat>
  <Paragraphs>76</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Arial</vt:lpstr>
      <vt:lpstr>Calibri Light</vt:lpstr>
      <vt:lpstr>Times New Roman</vt:lpstr>
      <vt:lpstr>Wingdings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Mxolisi Dlamini</dc:creator>
  <cp:lastModifiedBy>Elections</cp:lastModifiedBy>
  <cp:revision>52</cp:revision>
  <dcterms:created xsi:type="dcterms:W3CDTF">2015-03-16T13:29:15Z</dcterms:created>
  <dcterms:modified xsi:type="dcterms:W3CDTF">2017-04-12T09:12:06Z</dcterms:modified>
</cp:coreProperties>
</file>